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7"/>
  </p:notesMasterIdLst>
  <p:handoutMasterIdLst>
    <p:handoutMasterId r:id="rId8"/>
  </p:handoutMasterIdLst>
  <p:sldIdLst>
    <p:sldId id="258" r:id="rId2"/>
    <p:sldId id="257" r:id="rId3"/>
    <p:sldId id="259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06214" y="5709036"/>
            <a:ext cx="2771588" cy="546377"/>
          </a:xfrm>
        </p:spPr>
        <p:txBody>
          <a:bodyPr/>
          <a:lstStyle/>
          <a:p>
            <a:r>
              <a:rPr lang="en-US" sz="2400" b="1" dirty="0"/>
              <a:t>OSS.SOP.XIII.2U8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1F7705-26BB-428F-A23E-2E64BB378703}"/>
              </a:ext>
            </a:extLst>
          </p:cNvPr>
          <p:cNvSpPr txBox="1"/>
          <p:nvPr/>
        </p:nvSpPr>
        <p:spPr>
          <a:xfrm>
            <a:off x="605556" y="1828659"/>
            <a:ext cx="108269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</a:rPr>
              <a:t>INVOICE PAYMENT INQUIRY IN GSM</a:t>
            </a:r>
          </a:p>
          <a:p>
            <a:pPr algn="ctr"/>
            <a:endParaRPr lang="en-US" sz="3600" b="1" dirty="0">
              <a:solidFill>
                <a:srgbClr val="0070C0"/>
              </a:solidFill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GSM function required: AP Inquiry and reporting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517" y="447188"/>
            <a:ext cx="10976481" cy="6813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altLang="en-US" sz="2800" dirty="0">
                <a:solidFill>
                  <a:schemeClr val="accent6">
                    <a:lumMod val="25000"/>
                  </a:schemeClr>
                </a:solidFill>
              </a:rPr>
              <a:t>How to check the </a:t>
            </a:r>
            <a:r>
              <a:rPr lang="fr-FR" altLang="en-US" sz="2800" dirty="0" err="1">
                <a:solidFill>
                  <a:schemeClr val="accent6">
                    <a:lumMod val="25000"/>
                  </a:schemeClr>
                </a:solidFill>
              </a:rPr>
              <a:t>status</a:t>
            </a:r>
            <a:r>
              <a:rPr lang="fr-FR" altLang="en-US" sz="2800" dirty="0">
                <a:solidFill>
                  <a:schemeClr val="accent6">
                    <a:lumMod val="25000"/>
                  </a:schemeClr>
                </a:solidFill>
              </a:rPr>
              <a:t> of an </a:t>
            </a:r>
            <a:r>
              <a:rPr lang="fr-FR" altLang="en-US" sz="2800" dirty="0" err="1">
                <a:solidFill>
                  <a:schemeClr val="accent6">
                    <a:lumMod val="25000"/>
                  </a:schemeClr>
                </a:solidFill>
              </a:rPr>
              <a:t>invoice</a:t>
            </a:r>
            <a:r>
              <a:rPr lang="fr-FR" altLang="en-US" sz="2800" dirty="0">
                <a:solidFill>
                  <a:schemeClr val="accent6">
                    <a:lumMod val="25000"/>
                  </a:schemeClr>
                </a:solidFill>
              </a:rPr>
              <a:t> (</a:t>
            </a:r>
            <a:r>
              <a:rPr lang="fr-FR" altLang="en-US" sz="2800" dirty="0" err="1">
                <a:solidFill>
                  <a:schemeClr val="accent6">
                    <a:lumMod val="25000"/>
                  </a:schemeClr>
                </a:solidFill>
              </a:rPr>
              <a:t>payment</a:t>
            </a:r>
            <a:r>
              <a:rPr lang="fr-FR" altLang="en-US" sz="2800" dirty="0">
                <a:solidFill>
                  <a:schemeClr val="accent6">
                    <a:lumMod val="25000"/>
                  </a:schemeClr>
                </a:solidFill>
              </a:rPr>
              <a:t>) in GSM</a:t>
            </a:r>
            <a:endParaRPr lang="en-GB" sz="28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2269" y="2484255"/>
            <a:ext cx="8299731" cy="50017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400" dirty="0"/>
          </a:p>
          <a:p>
            <a:pPr lvl="0"/>
            <a:endParaRPr lang="en-GB" sz="2600" dirty="0"/>
          </a:p>
          <a:p>
            <a:pPr lvl="0"/>
            <a:endParaRPr lang="en-GB" sz="2600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57765B-7885-4887-B9AB-EC2112B95985}"/>
              </a:ext>
            </a:extLst>
          </p:cNvPr>
          <p:cNvSpPr txBox="1"/>
          <p:nvPr/>
        </p:nvSpPr>
        <p:spPr>
          <a:xfrm>
            <a:off x="1386436" y="2500439"/>
            <a:ext cx="95809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an invoice has not been paid (or approved for payment), a newly procured fixed asset will not be posted to the GSM Fixed Assets Module (FAM)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a common reason why new equipment may not be visible in the FAM even though it has been received and accepted in GSM.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054A14-9E95-49FC-A4BB-EC8F5CACE6D3}"/>
              </a:ext>
            </a:extLst>
          </p:cNvPr>
          <p:cNvSpPr/>
          <p:nvPr/>
        </p:nvSpPr>
        <p:spPr>
          <a:xfrm>
            <a:off x="652007" y="787613"/>
            <a:ext cx="4428875" cy="86268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Select 1. </a:t>
            </a:r>
            <a:r>
              <a:rPr lang="en-US" sz="1200" b="1" dirty="0">
                <a:solidFill>
                  <a:srgbClr val="C00000"/>
                </a:solidFill>
              </a:rPr>
              <a:t>GSM function AP Inquiry and Reporting,</a:t>
            </a:r>
          </a:p>
          <a:p>
            <a:r>
              <a:rPr lang="en-US" sz="1200" b="1" dirty="0">
                <a:solidFill>
                  <a:srgbClr val="002060"/>
                </a:solidFill>
              </a:rPr>
              <a:t>then 2. </a:t>
            </a:r>
            <a:r>
              <a:rPr lang="en-US" sz="1200" b="1" dirty="0">
                <a:solidFill>
                  <a:srgbClr val="C00000"/>
                </a:solidFill>
              </a:rPr>
              <a:t>Invoice Inquiry</a:t>
            </a:r>
          </a:p>
          <a:p>
            <a:r>
              <a:rPr lang="en-US" sz="1200" b="1" dirty="0">
                <a:solidFill>
                  <a:schemeClr val="accent6">
                    <a:lumMod val="25000"/>
                  </a:schemeClr>
                </a:solidFill>
              </a:rPr>
              <a:t>then 3. </a:t>
            </a:r>
            <a:r>
              <a:rPr lang="en-US" sz="1200" b="1" dirty="0">
                <a:solidFill>
                  <a:srgbClr val="C00000"/>
                </a:solidFill>
              </a:rPr>
              <a:t>Inquiry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endParaRPr lang="en-GB" sz="1050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69332AC-42BB-4DFA-920F-3679E111E373}"/>
              </a:ext>
            </a:extLst>
          </p:cNvPr>
          <p:cNvCxnSpPr>
            <a:cxnSpLocks/>
          </p:cNvCxnSpPr>
          <p:nvPr/>
        </p:nvCxnSpPr>
        <p:spPr>
          <a:xfrm>
            <a:off x="3223415" y="1650296"/>
            <a:ext cx="895361" cy="10690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7BD1ED5C-B078-4D31-99DA-0B3045732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2797" y="1998842"/>
            <a:ext cx="3854768" cy="3842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D9F1-B18B-4231-A8F3-7C1A3B62F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153750"/>
            <a:ext cx="10882991" cy="283572"/>
          </a:xfrm>
        </p:spPr>
        <p:txBody>
          <a:bodyPr/>
          <a:lstStyle/>
          <a:p>
            <a:pPr algn="ctr"/>
            <a:br>
              <a:rPr lang="en-US" sz="3200" dirty="0"/>
            </a:br>
            <a:endParaRPr lang="en-GB" sz="32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02BBA68-4D78-47B1-8236-175CAF859319}"/>
              </a:ext>
            </a:extLst>
          </p:cNvPr>
          <p:cNvSpPr/>
          <p:nvPr/>
        </p:nvSpPr>
        <p:spPr>
          <a:xfrm>
            <a:off x="135172" y="1151713"/>
            <a:ext cx="5184249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>
                <a:solidFill>
                  <a:schemeClr val="bg1"/>
                </a:solidFill>
              </a:rPr>
              <a:t>Enter either the </a:t>
            </a:r>
            <a:r>
              <a:rPr lang="en-US" sz="1050" b="1" dirty="0">
                <a:solidFill>
                  <a:srgbClr val="C00000"/>
                </a:solidFill>
              </a:rPr>
              <a:t>PO Number </a:t>
            </a:r>
            <a:r>
              <a:rPr lang="en-US" sz="1050" b="1" dirty="0">
                <a:solidFill>
                  <a:schemeClr val="bg1"/>
                </a:solidFill>
              </a:rPr>
              <a:t>of the asset or, enter the </a:t>
            </a:r>
            <a:r>
              <a:rPr lang="en-US" sz="1050" b="1" dirty="0">
                <a:solidFill>
                  <a:srgbClr val="C00000"/>
                </a:solidFill>
              </a:rPr>
              <a:t>Invoice Number</a:t>
            </a:r>
            <a:endParaRPr lang="en-GB" sz="1050" b="1" dirty="0">
              <a:solidFill>
                <a:srgbClr val="C0000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2A26A3F-FD20-40AB-9647-86DD4BEC2596}"/>
              </a:ext>
            </a:extLst>
          </p:cNvPr>
          <p:cNvSpPr/>
          <p:nvPr/>
        </p:nvSpPr>
        <p:spPr>
          <a:xfrm>
            <a:off x="7578191" y="4750971"/>
            <a:ext cx="1586039" cy="623087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Click </a:t>
            </a:r>
            <a:r>
              <a:rPr lang="en-US" sz="1100" b="1" dirty="0">
                <a:solidFill>
                  <a:srgbClr val="C00000"/>
                </a:solidFill>
              </a:rPr>
              <a:t>Find</a:t>
            </a:r>
            <a:r>
              <a:rPr lang="en-US" sz="1100" b="1" dirty="0">
                <a:solidFill>
                  <a:schemeClr val="bg1"/>
                </a:solidFill>
              </a:rPr>
              <a:t> </a:t>
            </a:r>
            <a:endParaRPr lang="en-GB" sz="1100" b="1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FCD2877-0ADF-4FA2-AC95-2EFE6F9B47E1}"/>
              </a:ext>
            </a:extLst>
          </p:cNvPr>
          <p:cNvCxnSpPr>
            <a:cxnSpLocks/>
          </p:cNvCxnSpPr>
          <p:nvPr/>
        </p:nvCxnSpPr>
        <p:spPr>
          <a:xfrm flipH="1">
            <a:off x="7402664" y="5374058"/>
            <a:ext cx="901389" cy="75639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4EDE3F-DF76-4039-B726-B7B9EB872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6499969" cy="3636511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F5B22AE-CC46-4BAE-A142-48BEAE1B7C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712" y="2222287"/>
            <a:ext cx="6499969" cy="4579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51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82D9DBA-1DB9-4140-A7D5-9D4505DBB721}"/>
              </a:ext>
            </a:extLst>
          </p:cNvPr>
          <p:cNvSpPr/>
          <p:nvPr/>
        </p:nvSpPr>
        <p:spPr>
          <a:xfrm>
            <a:off x="4198289" y="127221"/>
            <a:ext cx="3912041" cy="64647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bg1"/>
                </a:solidFill>
              </a:rPr>
              <a:t>Select:</a:t>
            </a:r>
          </a:p>
          <a:p>
            <a:r>
              <a:rPr lang="en-US" sz="1000" b="1" dirty="0">
                <a:solidFill>
                  <a:srgbClr val="C00000"/>
                </a:solidFill>
              </a:rPr>
              <a:t>Holds or View Payments</a:t>
            </a:r>
            <a:r>
              <a:rPr lang="en-US" sz="1000" b="1" dirty="0">
                <a:solidFill>
                  <a:schemeClr val="bg1"/>
                </a:solidFill>
              </a:rPr>
              <a:t> to see the status of the payment.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F6EEB84-819C-46D7-9641-C0A5B78A6C1F}"/>
              </a:ext>
            </a:extLst>
          </p:cNvPr>
          <p:cNvCxnSpPr/>
          <p:nvPr/>
        </p:nvCxnSpPr>
        <p:spPr>
          <a:xfrm>
            <a:off x="1382210" y="5852382"/>
            <a:ext cx="136099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E64DE5D-9B00-4619-B815-B5A01DB22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587" y="957262"/>
            <a:ext cx="8886825" cy="494347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8B96A8A-BE40-4394-853D-C265755C297E}"/>
              </a:ext>
            </a:extLst>
          </p:cNvPr>
          <p:cNvCxnSpPr>
            <a:cxnSpLocks/>
          </p:cNvCxnSpPr>
          <p:nvPr/>
        </p:nvCxnSpPr>
        <p:spPr>
          <a:xfrm>
            <a:off x="5828306" y="834887"/>
            <a:ext cx="771277" cy="2313830"/>
          </a:xfrm>
          <a:prstGeom prst="straightConnector1">
            <a:avLst/>
          </a:prstGeom>
          <a:ln>
            <a:solidFill>
              <a:schemeClr val="accent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7E1E999-78ED-458E-B169-8185585E3B3A}"/>
              </a:ext>
            </a:extLst>
          </p:cNvPr>
          <p:cNvCxnSpPr>
            <a:cxnSpLocks/>
          </p:cNvCxnSpPr>
          <p:nvPr/>
        </p:nvCxnSpPr>
        <p:spPr>
          <a:xfrm>
            <a:off x="4803896" y="773700"/>
            <a:ext cx="547332" cy="2375017"/>
          </a:xfrm>
          <a:prstGeom prst="straightConnector1">
            <a:avLst/>
          </a:prstGeom>
          <a:ln>
            <a:solidFill>
              <a:schemeClr val="accent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531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602;#XIII.2.2 Recording policy;#601;#XIII.2.3 Management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OSS.SOP.XIII.2U8 FA Invoice Payment Inquiry in GSM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602;#727553bd-0c7c-4921-a72a-6dd7e6671ebe;#601;#6f0cc833-ea1f-4cbc-8331-67e93975b846</eM_PolicyIDs_SC>
  </documentManagement>
</p:properties>
</file>

<file path=customXml/itemProps1.xml><?xml version="1.0" encoding="utf-8"?>
<ds:datastoreItem xmlns:ds="http://schemas.openxmlformats.org/officeDocument/2006/customXml" ds:itemID="{C4179DAD-475F-4327-9CD7-AC4D0E673D8D}"/>
</file>

<file path=customXml/itemProps2.xml><?xml version="1.0" encoding="utf-8"?>
<ds:datastoreItem xmlns:ds="http://schemas.openxmlformats.org/officeDocument/2006/customXml" ds:itemID="{7203C061-79C6-4501-8B6C-18311A482704}"/>
</file>

<file path=customXml/itemProps3.xml><?xml version="1.0" encoding="utf-8"?>
<ds:datastoreItem xmlns:ds="http://schemas.openxmlformats.org/officeDocument/2006/customXml" ds:itemID="{672FC67A-40C8-4D0A-A196-2245D8F704E9}"/>
</file>

<file path=customXml/itemProps4.xml><?xml version="1.0" encoding="utf-8"?>
<ds:datastoreItem xmlns:ds="http://schemas.openxmlformats.org/officeDocument/2006/customXml" ds:itemID="{BAA26112-5AC1-44D5-96C4-B6C1B58D75E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</TotalTime>
  <Words>139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2</vt:lpstr>
      <vt:lpstr>Quotable</vt:lpstr>
      <vt:lpstr>PowerPoint Presentation</vt:lpstr>
      <vt:lpstr>How to check the status of an invoice (payment) in GSM</vt:lpstr>
      <vt:lpstr>PowerPoint Presentation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57</cp:revision>
  <dcterms:created xsi:type="dcterms:W3CDTF">2018-11-30T13:48:34Z</dcterms:created>
  <dcterms:modified xsi:type="dcterms:W3CDTF">2019-02-22T10:12:04Z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